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91" r:id="rId5"/>
    <p:sldId id="293" r:id="rId6"/>
    <p:sldId id="294" r:id="rId7"/>
    <p:sldId id="292" r:id="rId8"/>
    <p:sldId id="287" r:id="rId9"/>
    <p:sldId id="289" r:id="rId10"/>
    <p:sldId id="290" r:id="rId11"/>
    <p:sldId id="288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90C0ABE-1538-4699-9F1E-F5DD5175E3FE}">
  <a:tblStyle styleId="{A90C0ABE-1538-4699-9F1E-F5DD5175E3FE}" styleName="Table_0"/>
  <a:tblStyle styleId="{932769E5-EBD0-461B-BD72-4F8957FB2543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2962"/>
  </p:normalViewPr>
  <p:slideViewPr>
    <p:cSldViewPr snapToGrid="0">
      <p:cViewPr varScale="1">
        <p:scale>
          <a:sx n="115" d="100"/>
          <a:sy n="115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44805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94383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1631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9106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0680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22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378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494177" y="595189"/>
            <a:ext cx="6866100" cy="179065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 smtClean="0">
                <a:latin typeface="+mj-lt"/>
              </a:rPr>
              <a:t>Leveraging Open-Source Mobile Health Platforms for Citizen </a:t>
            </a:r>
            <a:r>
              <a:rPr lang="en-US" sz="3600" dirty="0" smtClean="0">
                <a:latin typeface="+mj-lt"/>
              </a:rPr>
              <a:t>Science </a:t>
            </a:r>
            <a:r>
              <a:rPr lang="en" sz="3600" dirty="0" smtClean="0">
                <a:latin typeface="+mj-lt"/>
              </a:rPr>
              <a:t>and </a:t>
            </a:r>
            <a:r>
              <a:rPr lang="en" sz="3600" dirty="0" smtClean="0">
                <a:latin typeface="+mj-lt"/>
              </a:rPr>
              <a:t>Clinical </a:t>
            </a:r>
            <a:r>
              <a:rPr lang="en-US" sz="3600" dirty="0" smtClean="0">
                <a:latin typeface="+mj-lt"/>
              </a:rPr>
              <a:t>Research</a:t>
            </a:r>
            <a:endParaRPr lang="en" sz="3600" dirty="0">
              <a:latin typeface="+mj-lt"/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2270233" y="2186662"/>
            <a:ext cx="4618397" cy="26586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dirty="0" smtClean="0">
                <a:solidFill>
                  <a:srgbClr val="FFFFFF"/>
                </a:solidFill>
              </a:rPr>
              <a:t>Lenny Lopez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800" dirty="0" smtClean="0">
                <a:solidFill>
                  <a:srgbClr val="FFFFFF"/>
                </a:solidFill>
              </a:rPr>
              <a:t>The University of Arizona</a:t>
            </a:r>
          </a:p>
          <a:p>
            <a:pPr lvl="0" algn="ctr">
              <a:spcBef>
                <a:spcPts val="0"/>
              </a:spcBef>
              <a:buNone/>
            </a:pPr>
            <a:endParaRPr lang="en-US" sz="1800" dirty="0" smtClean="0">
              <a:solidFill>
                <a:srgbClr val="FFFFFF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1800" dirty="0" smtClean="0">
                <a:solidFill>
                  <a:srgbClr val="FFFFFF"/>
                </a:solidFill>
              </a:rPr>
              <a:t>Mentor: Dr. </a:t>
            </a:r>
            <a:r>
              <a:rPr lang="en-US" sz="1800" smtClean="0">
                <a:solidFill>
                  <a:srgbClr val="FFFFFF"/>
                </a:solidFill>
              </a:rPr>
              <a:t>V. </a:t>
            </a:r>
            <a:r>
              <a:rPr lang="en" sz="1800" smtClean="0">
                <a:solidFill>
                  <a:srgbClr val="FFFFFF"/>
                </a:solidFill>
              </a:rPr>
              <a:t>Subbian</a:t>
            </a:r>
            <a:endParaRPr lang="en-US" sz="1800" dirty="0" smtClean="0">
              <a:solidFill>
                <a:srgbClr val="FFFFFF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College of Engineering</a:t>
            </a:r>
          </a:p>
          <a:p>
            <a:pPr lvl="0" algn="ctr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Arizona/NASA Space Grant Symposium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Arizona State University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April 22, 2017 </a:t>
            </a:r>
          </a:p>
          <a:p>
            <a:pPr lvl="0" algn="ctr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endParaRPr lang="en" sz="18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91" y="2870419"/>
            <a:ext cx="1460130" cy="2073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Future Plans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900" y="1304889"/>
            <a:ext cx="8368200" cy="347259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Analyze collected data to find differences between healthy and unhealthy populations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Test hypotheses related to certain chronic diseases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Generate new hypotheses related to prediction and/or prevention of chronic conditions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55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387900" y="2228700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dirty="0">
                <a:latin typeface="+mn-lt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000" dirty="0">
                <a:latin typeface="+mj-lt"/>
              </a:rPr>
              <a:t>Agenda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87900" y="976045"/>
            <a:ext cx="8195100" cy="35854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Statement of problem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Objectives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ResearchKit</a:t>
            </a:r>
            <a:endParaRPr lang="en-US" sz="2800" dirty="0" smtClean="0">
              <a:solidFill>
                <a:schemeClr val="tx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Research example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Advantages and disadvantages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  <a:sym typeface="Times New Roman"/>
              </a:rPr>
              <a:t>Future plans</a:t>
            </a:r>
            <a:endParaRPr sz="2800" dirty="0">
              <a:solidFill>
                <a:schemeClr val="tx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000" dirty="0" smtClean="0">
                <a:latin typeface="+mj-lt"/>
              </a:rPr>
              <a:t>Statement of Problem</a:t>
            </a:r>
            <a:endParaRPr lang="en" sz="4000" dirty="0">
              <a:latin typeface="+mj-lt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87900" y="1420194"/>
            <a:ext cx="8368200" cy="337252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2500" dirty="0" smtClean="0">
                <a:solidFill>
                  <a:srgbClr val="FFFFFF"/>
                </a:solidFill>
                <a:latin typeface="+mn-lt"/>
                <a:ea typeface="Times New Roman"/>
                <a:cs typeface="Times New Roman"/>
                <a:sym typeface="Times New Roman"/>
              </a:rPr>
              <a:t>Traditional research takes a lot of time to complete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2500" dirty="0" smtClean="0">
                <a:solidFill>
                  <a:srgbClr val="FFFFFF"/>
                </a:solidFill>
                <a:latin typeface="+mn-lt"/>
                <a:ea typeface="Times New Roman"/>
                <a:cs typeface="Times New Roman"/>
                <a:sym typeface="Times New Roman"/>
              </a:rPr>
              <a:t>Requires effort from both researchers and participants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2500" dirty="0" smtClean="0">
                <a:solidFill>
                  <a:srgbClr val="FFFFFF"/>
                </a:solidFill>
                <a:latin typeface="+mn-lt"/>
                <a:ea typeface="Times New Roman"/>
                <a:cs typeface="Times New Roman"/>
                <a:sym typeface="Times New Roman"/>
              </a:rPr>
              <a:t>Participant’s location or time constraints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2500" dirty="0">
                <a:solidFill>
                  <a:srgbClr val="FFFFFF"/>
                </a:solidFill>
                <a:ea typeface="Times New Roman"/>
                <a:cs typeface="Times New Roman"/>
                <a:sym typeface="Times New Roman"/>
              </a:rPr>
              <a:t>Not enough funding to conduct </a:t>
            </a:r>
            <a:r>
              <a:rPr lang="en-US" sz="2500" dirty="0">
                <a:solidFill>
                  <a:srgbClr val="FFFFFF"/>
                </a:solidFill>
                <a:ea typeface="Times New Roman"/>
                <a:cs typeface="Times New Roman"/>
                <a:sym typeface="Times New Roman"/>
              </a:rPr>
              <a:t>clinical </a:t>
            </a:r>
            <a:r>
              <a:rPr lang="en" sz="2500" dirty="0">
                <a:solidFill>
                  <a:srgbClr val="FFFFFF"/>
                </a:solidFill>
                <a:ea typeface="Times New Roman"/>
                <a:cs typeface="Times New Roman"/>
                <a:sym typeface="Times New Roman"/>
              </a:rPr>
              <a:t>research </a:t>
            </a:r>
            <a:r>
              <a:rPr lang="en" sz="2500" dirty="0" smtClean="0">
                <a:solidFill>
                  <a:srgbClr val="FFFFFF"/>
                </a:solidFill>
                <a:ea typeface="Times New Roman"/>
                <a:cs typeface="Times New Roman"/>
                <a:sym typeface="Times New Roman"/>
              </a:rPr>
              <a:t>at-scale</a:t>
            </a:r>
            <a:endParaRPr lang="en" sz="2500" dirty="0" smtClean="0">
              <a:solidFill>
                <a:srgbClr val="FFFFFF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rgbClr val="FFFFFF"/>
                </a:solidFill>
                <a:latin typeface="+mn-lt"/>
                <a:ea typeface="Times New Roman"/>
                <a:cs typeface="Times New Roman"/>
                <a:sym typeface="Times New Roman"/>
              </a:rPr>
              <a:t>Lack of large normative databases to facilitate clinical research</a:t>
            </a:r>
            <a:endParaRPr lang="en" sz="25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Objectives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900" y="1438382"/>
            <a:ext cx="8368200" cy="341102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+mn-lt"/>
              </a:rPr>
              <a:t>Facilitate research data collection through open-source platforms (Ex: </a:t>
            </a:r>
            <a:r>
              <a:rPr lang="en-US" sz="2700" dirty="0" err="1" smtClean="0">
                <a:latin typeface="+mn-lt"/>
              </a:rPr>
              <a:t>ResearchKit</a:t>
            </a:r>
            <a:r>
              <a:rPr lang="en-US" sz="2700" dirty="0" smtClean="0">
                <a:latin typeface="+mn-lt"/>
              </a:rPr>
              <a:t>, </a:t>
            </a:r>
            <a:r>
              <a:rPr lang="en-US" sz="2700" dirty="0" err="1" smtClean="0">
                <a:latin typeface="+mn-lt"/>
              </a:rPr>
              <a:t>ResearchStack</a:t>
            </a:r>
            <a:r>
              <a:rPr lang="en-US" sz="2700" dirty="0" smtClean="0">
                <a:latin typeface="+mn-lt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+mn-lt"/>
              </a:rPr>
              <a:t>Facilitate participating in research studies</a:t>
            </a:r>
          </a:p>
          <a:p>
            <a:pPr marL="285750" lvl="5" indent="-285750">
              <a:buFont typeface="Arial" panose="020B0604020202020204" pitchFamily="34" charset="0"/>
              <a:buChar char="•"/>
            </a:pPr>
            <a:r>
              <a:rPr lang="en-US" sz="2700" dirty="0">
                <a:latin typeface="+mn-lt"/>
              </a:rPr>
              <a:t>O</a:t>
            </a:r>
            <a:r>
              <a:rPr lang="en-US" sz="2700" dirty="0" smtClean="0">
                <a:latin typeface="+mn-lt"/>
              </a:rPr>
              <a:t>ne requirement: owning a mobile phone</a:t>
            </a:r>
          </a:p>
        </p:txBody>
      </p:sp>
    </p:spTree>
    <p:extLst>
      <p:ext uri="{BB962C8B-B14F-4D97-AF65-F5344CB8AC3E}">
        <p14:creationId xmlns:p14="http://schemas.microsoft.com/office/powerpoint/2010/main" val="25207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latin typeface="+mj-lt"/>
              </a:rPr>
              <a:t>ResearchKit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+mn-lt"/>
              </a:rPr>
              <a:t>Allows researchers to use smartphone’s GPS, gyroscope, accelerometer, microphone, and multi-touch display sensors for medical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+mn-lt"/>
              </a:rPr>
              <a:t>Data collected in the form of surveys and predefined active tasks</a:t>
            </a:r>
            <a:endParaRPr lang="en-US" sz="27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359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Example </a:t>
            </a:r>
            <a:r>
              <a:rPr lang="en-US" sz="4000" dirty="0" smtClean="0">
                <a:latin typeface="+mj-lt"/>
              </a:rPr>
              <a:t>Application - </a:t>
            </a:r>
            <a:r>
              <a:rPr lang="en-US" sz="4000" dirty="0" err="1" smtClean="0">
                <a:latin typeface="+mj-lt"/>
              </a:rPr>
              <a:t>mPower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Study medication effects on Parkinson disease and severity over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Uses accelerometer, gyroscope, and microphone to collect medical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Around 9500 participants </a:t>
            </a:r>
            <a:endParaRPr lang="en-US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663" y="4568724"/>
            <a:ext cx="9121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charset="0"/>
              </a:rPr>
              <a:t>Bot, Brian M., Christine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Suver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, Elias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Chaibub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Neto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, Michael Kellen, Arno Klein, Christopher Bare, Megan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Doerr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 et al. "The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mPower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 study, Parkinson disease mobile data collected using </a:t>
            </a:r>
            <a:r>
              <a:rPr lang="en-US" sz="1200" dirty="0" err="1">
                <a:solidFill>
                  <a:schemeClr val="tx1"/>
                </a:solidFill>
                <a:latin typeface="Arial" charset="0"/>
              </a:rPr>
              <a:t>ResearchKit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." </a:t>
            </a:r>
            <a:r>
              <a:rPr lang="en-US" sz="1200" i="1" dirty="0">
                <a:solidFill>
                  <a:schemeClr val="tx1"/>
                </a:solidFill>
                <a:latin typeface="Arial" charset="0"/>
              </a:rPr>
              <a:t>Scientific data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 3 (2016).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0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Research Example: Diabetic Foot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900" y="1316345"/>
            <a:ext cx="8368200" cy="36575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Diabetic foot is a condition caused by repeated nerve damage that can lead to loss of feeling in the feet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Application uses </a:t>
            </a:r>
            <a:r>
              <a:rPr lang="en-US" sz="2400" dirty="0" err="1" smtClean="0">
                <a:latin typeface="+mn-lt"/>
              </a:rPr>
              <a:t>ResearchKit</a:t>
            </a:r>
            <a:r>
              <a:rPr lang="en-US" sz="2400" dirty="0" smtClean="0">
                <a:latin typeface="+mn-lt"/>
              </a:rPr>
              <a:t>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Collects demographic, disease history, and mobility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Data collected will enable development of large normative databases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7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000" dirty="0" smtClean="0">
                <a:latin typeface="+mj-lt"/>
              </a:rPr>
              <a:t>Advantages</a:t>
            </a:r>
            <a:endParaRPr lang="en" sz="4000" dirty="0">
              <a:latin typeface="+mj-lt"/>
            </a:endParaRP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387900" y="1468803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2800" dirty="0" smtClean="0">
                <a:latin typeface="+mn-lt"/>
                <a:ea typeface="Times New Roman"/>
                <a:cs typeface="Times New Roman"/>
                <a:sym typeface="Times New Roman"/>
              </a:rPr>
              <a:t>Cost and time efficient</a:t>
            </a:r>
          </a:p>
          <a:p>
            <a:pPr marL="457200" lvl="0" indent="-33020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  <a:ea typeface="Times New Roman"/>
                <a:cs typeface="Times New Roman"/>
                <a:sym typeface="Times New Roman"/>
              </a:rPr>
              <a:t>Only requires a mobile phone to be part of the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Disadvantages</a:t>
            </a:r>
            <a:endParaRPr lang="en-US" sz="4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Relatively new concept</a:t>
            </a:r>
            <a:endParaRPr lang="en-US" sz="28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Data quality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1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320</Words>
  <Application>Microsoft Macintosh PowerPoint</Application>
  <PresentationFormat>On-screen Show (16:9)</PresentationFormat>
  <Paragraphs>52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Roboto</vt:lpstr>
      <vt:lpstr>Roboto Slab</vt:lpstr>
      <vt:lpstr>Times New Roman</vt:lpstr>
      <vt:lpstr>Arial</vt:lpstr>
      <vt:lpstr>marina</vt:lpstr>
      <vt:lpstr>Leveraging Open-Source Mobile Health Platforms for Citizen Science and Clinical Research</vt:lpstr>
      <vt:lpstr>Agenda</vt:lpstr>
      <vt:lpstr>Statement of Problem</vt:lpstr>
      <vt:lpstr>Objectives</vt:lpstr>
      <vt:lpstr>ResearchKit</vt:lpstr>
      <vt:lpstr>Example Application - mPower</vt:lpstr>
      <vt:lpstr>Research Example: Diabetic Foot</vt:lpstr>
      <vt:lpstr>Advantages</vt:lpstr>
      <vt:lpstr>Disadvantages</vt:lpstr>
      <vt:lpstr>Future Plans</vt:lpstr>
      <vt:lpstr>Questions?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Open-Source Mobile Health Platforms for Citizen Health and Clinical Study</dc:title>
  <dc:creator>Lenny</dc:creator>
  <cp:lastModifiedBy>Vignesh Subbian</cp:lastModifiedBy>
  <cp:revision>44</cp:revision>
  <dcterms:modified xsi:type="dcterms:W3CDTF">2017-04-07T23:44:19Z</dcterms:modified>
</cp:coreProperties>
</file>